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64" r:id="rId4"/>
    <p:sldId id="298" r:id="rId5"/>
    <p:sldId id="295" r:id="rId6"/>
    <p:sldId id="301" r:id="rId7"/>
    <p:sldId id="258" r:id="rId8"/>
    <p:sldId id="302" r:id="rId9"/>
    <p:sldId id="259" r:id="rId10"/>
    <p:sldId id="260" r:id="rId11"/>
    <p:sldId id="265" r:id="rId12"/>
    <p:sldId id="267" r:id="rId13"/>
    <p:sldId id="268" r:id="rId14"/>
    <p:sldId id="286" r:id="rId15"/>
    <p:sldId id="287" r:id="rId16"/>
    <p:sldId id="273" r:id="rId17"/>
    <p:sldId id="274" r:id="rId18"/>
    <p:sldId id="303" r:id="rId19"/>
    <p:sldId id="289" r:id="rId20"/>
    <p:sldId id="276" r:id="rId21"/>
    <p:sldId id="290" r:id="rId22"/>
    <p:sldId id="291" r:id="rId23"/>
    <p:sldId id="278" r:id="rId24"/>
    <p:sldId id="294" r:id="rId25"/>
    <p:sldId id="288" r:id="rId26"/>
    <p:sldId id="279" r:id="rId27"/>
    <p:sldId id="293" r:id="rId28"/>
    <p:sldId id="280" r:id="rId29"/>
    <p:sldId id="282" r:id="rId30"/>
    <p:sldId id="283" r:id="rId31"/>
  </p:sldIdLst>
  <p:sldSz cx="15119350" cy="10691813"/>
  <p:notesSz cx="6858000" cy="9144000"/>
  <p:defaultTextStyle>
    <a:defPPr>
      <a:defRPr lang="pt-BR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thia Thais Amaral Da Rocha" initials="CTADR" lastIdx="1" clrIdx="0">
    <p:extLst>
      <p:ext uri="{19B8F6BF-5375-455C-9EA6-DF929625EA0E}">
        <p15:presenceInfo xmlns:p15="http://schemas.microsoft.com/office/powerpoint/2012/main" userId="S::CinthiaRocha@feevale.br::9b042d34-40c8-406f-8926-440c0426b3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D4F"/>
    <a:srgbClr val="009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94660"/>
  </p:normalViewPr>
  <p:slideViewPr>
    <p:cSldViewPr>
      <p:cViewPr varScale="1">
        <p:scale>
          <a:sx n="66" d="100"/>
          <a:sy n="66" d="100"/>
        </p:scale>
        <p:origin x="72" y="174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3951" y="3321394"/>
            <a:ext cx="12851448" cy="229181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903" y="6058694"/>
            <a:ext cx="10583545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04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17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961529" y="428171"/>
            <a:ext cx="3401854" cy="912269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55968" y="428171"/>
            <a:ext cx="9953572" cy="912269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18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36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324" y="6870482"/>
            <a:ext cx="12851448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94324" y="4531647"/>
            <a:ext cx="12851448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7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5967" y="2494759"/>
            <a:ext cx="6677713" cy="7056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685670" y="2494759"/>
            <a:ext cx="6677713" cy="7056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52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968" y="2393284"/>
            <a:ext cx="6680338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55968" y="3390691"/>
            <a:ext cx="6680338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680422" y="2393284"/>
            <a:ext cx="6682962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680422" y="3390691"/>
            <a:ext cx="6682962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25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4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57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969" y="425693"/>
            <a:ext cx="4974162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11246" y="425695"/>
            <a:ext cx="8452137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5969" y="2237363"/>
            <a:ext cx="4974162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12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3498" y="7484269"/>
            <a:ext cx="9071610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63498" y="955333"/>
            <a:ext cx="9071610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963498" y="8367830"/>
            <a:ext cx="9071610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65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55968" y="428168"/>
            <a:ext cx="13607415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968" y="2494759"/>
            <a:ext cx="13607415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55968" y="9909729"/>
            <a:ext cx="352784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165778" y="9909729"/>
            <a:ext cx="478779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35534" y="9909729"/>
            <a:ext cx="352784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2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alecomafeevale@feevale.br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rtal.feevale.br/framehtml/web/app/edu/portaleducacional/login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601011" y="8226228"/>
            <a:ext cx="189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Nome da Apresentação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123455" cy="106918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847707" y="1911564"/>
            <a:ext cx="590745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  <a:latin typeface="Avenir LT Std 55 Roman"/>
              </a:rPr>
              <a:t>FORMATURA EM</a:t>
            </a:r>
          </a:p>
          <a:p>
            <a:r>
              <a:rPr lang="pt-BR" sz="5500" b="1" dirty="0">
                <a:solidFill>
                  <a:schemeClr val="bg1"/>
                </a:solidFill>
                <a:latin typeface="Avenir LT Std 55 Roman"/>
              </a:rPr>
              <a:t>GABINETE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847707" y="3977754"/>
            <a:ext cx="62646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Os horários e procedimentos serão enviados, por e-mail, aos solicitantes com </a:t>
            </a:r>
            <a:r>
              <a:rPr lang="pt-BR" sz="3300" b="1" u="sng" dirty="0">
                <a:solidFill>
                  <a:schemeClr val="bg1"/>
                </a:solidFill>
                <a:latin typeface="Avenir LT Std 55 Roman"/>
              </a:rPr>
              <a:t>um mês de antecedência</a:t>
            </a:r>
            <a:r>
              <a:rPr lang="pt-BR" sz="3300" b="1" dirty="0">
                <a:solidFill>
                  <a:schemeClr val="bg1"/>
                </a:solidFill>
                <a:latin typeface="Avenir LT Std 55 Roman"/>
              </a:rPr>
              <a:t> 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à formatura.</a:t>
            </a:r>
          </a:p>
          <a:p>
            <a:pPr algn="just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As datas e procedimentos serão divulgados por e-mail.</a:t>
            </a:r>
          </a:p>
          <a:p>
            <a:pPr algn="ctr"/>
            <a:endParaRPr lang="pt-BR" sz="3500" b="1" dirty="0">
              <a:solidFill>
                <a:schemeClr val="bg1"/>
              </a:solidFill>
              <a:latin typeface="Aveni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698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7631683" y="305346"/>
            <a:ext cx="468006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  <a:latin typeface="Avenir LT Std 55 Roman"/>
              </a:rPr>
              <a:t>FORMATURA</a:t>
            </a:r>
          </a:p>
          <a:p>
            <a:r>
              <a:rPr lang="pt-BR" sz="5500" b="1" dirty="0">
                <a:solidFill>
                  <a:schemeClr val="bg1"/>
                </a:solidFill>
                <a:latin typeface="Avenir LT Std 55 Roman"/>
              </a:rPr>
              <a:t>SOLENE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15659" y="2201766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Contratação de produtora.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Convite oficial da turma*.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Solenidade no Teatro </a:t>
            </a:r>
            <a:r>
              <a:rPr lang="pt-BR" sz="28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Feevale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Um (1) orador, um (1) </a:t>
            </a:r>
            <a:r>
              <a:rPr lang="pt-BR" sz="28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juramentista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**, um (1) paraninfo e dois (2) homenageados***.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15659" y="5993978"/>
            <a:ext cx="684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*Em caso de dúvidas, nos acionem.</a:t>
            </a:r>
          </a:p>
          <a:p>
            <a:pPr algn="just"/>
            <a:endParaRPr lang="pt-BR" sz="2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**Cursos de Engenharia, Artes (</a:t>
            </a:r>
            <a:r>
              <a:rPr lang="pt-BR" sz="23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Lic</a:t>
            </a:r>
            <a:r>
              <a:rPr lang="pt-BR" sz="2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e Bach), Ciências Biológicas (</a:t>
            </a:r>
            <a:r>
              <a:rPr lang="pt-BR" sz="23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Lic</a:t>
            </a:r>
            <a:r>
              <a:rPr lang="pt-BR" sz="2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e Bach) possuem apenas um juramento, portanto, caso haja mais de um curso na mesma solenidade, deve ser escolhido um juramentista entre eles.</a:t>
            </a:r>
          </a:p>
          <a:p>
            <a:pPr algn="just"/>
            <a:endParaRPr lang="pt-BR" sz="2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***Os formulários ficam disponíveis no site e devem ser encaminhados por e-mail para: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pt-BR" sz="2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</a:t>
            </a:r>
            <a:r>
              <a:rPr lang="pt-BR" sz="3000" b="1" dirty="0">
                <a:solidFill>
                  <a:schemeClr val="bg1"/>
                </a:solidFill>
                <a:latin typeface="Avenir LT Std 55 Roman"/>
              </a:rPr>
              <a:t>formaturas@feevale.br</a:t>
            </a:r>
          </a:p>
        </p:txBody>
      </p:sp>
    </p:spTree>
    <p:extLst>
      <p:ext uri="{BB962C8B-B14F-4D97-AF65-F5344CB8AC3E}">
        <p14:creationId xmlns:p14="http://schemas.microsoft.com/office/powerpoint/2010/main" val="184798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1182860" y="2249562"/>
            <a:ext cx="122270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ELABORAÇÃO DO</a:t>
            </a:r>
          </a:p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CALENDÁRIO DE FORMATURAS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87675" y="4449866"/>
            <a:ext cx="127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 organização/agrupamento dos cursos é feita pela Pró-Reitoria de Ensino e pelo Núcleo de Relações Públicas.</a:t>
            </a:r>
          </a:p>
          <a:p>
            <a:pPr algn="just"/>
            <a:endParaRPr lang="pt-BR" sz="36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6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Após o sorteio, serão enviados links de grupos de WhatsApp de cada cerimônia para todos os formandos com solicitação de colação de grau*.</a:t>
            </a:r>
          </a:p>
          <a:p>
            <a:pPr algn="just"/>
            <a:endParaRPr lang="pt-BR" sz="36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6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*LGPD </a:t>
            </a:r>
          </a:p>
        </p:txBody>
      </p:sp>
    </p:spTree>
    <p:extLst>
      <p:ext uri="{BB962C8B-B14F-4D97-AF65-F5344CB8AC3E}">
        <p14:creationId xmlns:p14="http://schemas.microsoft.com/office/powerpoint/2010/main" val="151311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"/>
            <a:ext cx="15119350" cy="106889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86967" y="3060355"/>
            <a:ext cx="12745416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Serão considerados os critérios a seguir: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Um curso: turmas que tiverem 45 formandos ou mais – conforme solicitações </a:t>
            </a:r>
            <a:r>
              <a:rPr lang="pt-BR" sz="30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até 24/07.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Agrupamento: serão agrupados cursos do mesmo Instituto Acadêmico.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Não há limite de cursos agrupados. 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Cursos ou agrupamentos que apresentem mais de 90 formandos serão analisados pontualmente.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Organização das solenidades </a:t>
            </a:r>
            <a:r>
              <a:rPr lang="pt-BR" sz="30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por curso </a:t>
            </a: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(independentemente do turno em que foi ofertado durante a formação), seja fisem, noturno, intermediário.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86967" y="833343"/>
            <a:ext cx="122270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ELABORAÇÃO DO</a:t>
            </a:r>
          </a:p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CALENDÁRIO DE FORMATURAS</a:t>
            </a:r>
          </a:p>
        </p:txBody>
      </p:sp>
    </p:spTree>
    <p:extLst>
      <p:ext uri="{BB962C8B-B14F-4D97-AF65-F5344CB8AC3E}">
        <p14:creationId xmlns:p14="http://schemas.microsoft.com/office/powerpoint/2010/main" val="203060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"/>
            <a:ext cx="15119350" cy="106889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589836" y="5394030"/>
            <a:ext cx="1209051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As turmas que participarão do ENADE terão suas solenidades alocadas para o fim do calendário de formaturas.</a:t>
            </a:r>
          </a:p>
          <a:p>
            <a:pPr algn="just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Cursos que possuam disciplinas de intensivo para finalização, também serão alocadas ao final do calendário.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89836" y="1097434"/>
            <a:ext cx="1009558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ELABORAÇÃO DO</a:t>
            </a:r>
          </a:p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CALENDÁRIO DE FORMATURAS</a:t>
            </a:r>
          </a:p>
          <a:p>
            <a:endParaRPr lang="pt-BR" sz="6000" b="1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ENADE</a:t>
            </a:r>
          </a:p>
        </p:txBody>
      </p:sp>
    </p:spTree>
    <p:extLst>
      <p:ext uri="{BB962C8B-B14F-4D97-AF65-F5344CB8AC3E}">
        <p14:creationId xmlns:p14="http://schemas.microsoft.com/office/powerpoint/2010/main" val="76139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"/>
            <a:ext cx="15119350" cy="1068891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774297" y="729843"/>
            <a:ext cx="478528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ENADE 2022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11003" y="2859072"/>
            <a:ext cx="52927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ICCT</a:t>
            </a:r>
          </a:p>
          <a:p>
            <a:endParaRPr lang="pt-BR" sz="3000" b="1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ARQUITETURA E URBANISMO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ENGENHARIA AMBIENTAL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ENGENHARIA CIVIL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ENGENHARIA DE COMPUTAÇÃO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ENGENHARIA DE PRODUÇÃO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ENGENHARIA ELÉTRICA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ENGENHARIA ELETRÔNICA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ENGENHARIA MECÂNICA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ENGENHARIA QUÍMICA </a:t>
            </a:r>
          </a:p>
          <a:p>
            <a:endParaRPr lang="pt-BR" sz="3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9675" y="2784730"/>
            <a:ext cx="540591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	ICS</a:t>
            </a:r>
          </a:p>
          <a:p>
            <a:endParaRPr lang="pt-BR" sz="3000" b="1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BIOMEDICINA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ENFERMAGEM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ESTÉTICA E COSMÉTICA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FARMÁCIA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FISIOTERAPIA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MEDICINA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MEDICINA VETERINÁRIA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NUTRIÇÃO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ODONTOLOGIA </a:t>
            </a:r>
          </a:p>
          <a:p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  </a:t>
            </a:r>
          </a:p>
          <a:p>
            <a:endParaRPr lang="pt-BR" sz="3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953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1589836" y="1169442"/>
            <a:ext cx="877035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REQUERIMENTO</a:t>
            </a:r>
          </a:p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DE ORDEM RELIGIOSA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60365" y="3586962"/>
            <a:ext cx="11903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Aceitamos requerimentos de ordem religiosa com </a:t>
            </a:r>
            <a:r>
              <a:rPr lang="pt-BR" sz="3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comprovação, </a:t>
            </a:r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desde que sejam encaminhados até o dia </a:t>
            </a:r>
            <a:r>
              <a:rPr lang="pt-BR" sz="40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20</a:t>
            </a:r>
            <a:r>
              <a:rPr lang="pt-BR" sz="4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DE JULHO ÀS 12h </a:t>
            </a:r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pelos e-mail </a:t>
            </a:r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falecomafeevale@feevale.br</a:t>
            </a:r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ou presencialmente no Atendimento </a:t>
            </a:r>
            <a:r>
              <a:rPr lang="pt-BR" sz="3200" b="1" dirty="0" err="1">
                <a:solidFill>
                  <a:schemeClr val="bg1"/>
                </a:solidFill>
                <a:latin typeface="Avenir LT Std 55 Roman" panose="020B0503020203020204" pitchFamily="34" charset="0"/>
              </a:rPr>
              <a:t>Feevale</a:t>
            </a:r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.</a:t>
            </a:r>
          </a:p>
          <a:p>
            <a:pPr algn="just"/>
            <a:endParaRPr lang="pt-BR" sz="3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Nesse caso, os cursos que tiverem formandos com alguma restrição de data e hora serão sorteados nas quintas, primeiro horário das sextas-feiras e segundo horário dos sábados.</a:t>
            </a:r>
          </a:p>
        </p:txBody>
      </p:sp>
    </p:spTree>
    <p:extLst>
      <p:ext uri="{BB962C8B-B14F-4D97-AF65-F5344CB8AC3E}">
        <p14:creationId xmlns:p14="http://schemas.microsoft.com/office/powerpoint/2010/main" val="2614707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1589836" y="1319152"/>
            <a:ext cx="11941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HORÁRIOS DAS SOLENIDADES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89836" y="3041133"/>
            <a:ext cx="11586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QUINTA-FEIRA</a:t>
            </a:r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- 19 horas</a:t>
            </a:r>
          </a:p>
          <a:p>
            <a:endParaRPr lang="pt-BR" sz="3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SEXTA-FEIRA*</a:t>
            </a:r>
          </a:p>
          <a:p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Primeira - 16h30min</a:t>
            </a:r>
          </a:p>
          <a:p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Segunda - 20h30min</a:t>
            </a:r>
          </a:p>
          <a:p>
            <a:endParaRPr lang="pt-BR" sz="3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SÁBADO</a:t>
            </a:r>
          </a:p>
          <a:p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Primeira - 16h30min</a:t>
            </a:r>
          </a:p>
          <a:p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Segunda - 20h30min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89836" y="8220474"/>
            <a:ext cx="12583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*Se ocorrer somente uma formatura, a solenidade ocorrerá às 19h30min, podendo ser antecipada a pedido da turma. </a:t>
            </a:r>
            <a:endParaRPr lang="pt-BR" sz="2400" dirty="0">
              <a:solidFill>
                <a:schemeClr val="bg1"/>
              </a:solidFill>
              <a:latin typeface="Avenir LT 55 Roman" panose="020009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7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8" y="9607"/>
            <a:ext cx="15129507" cy="106960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94979" y="733421"/>
            <a:ext cx="90541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COMISSÃO DE FORMATURA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968" y="1779826"/>
            <a:ext cx="13607414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Após sorteio de datas, enviaremos aos formandos de cada cerimônia, um link para acesso ao grupo de </a:t>
            </a:r>
            <a:r>
              <a:rPr lang="pt-BR" sz="28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Whatsapp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. </a:t>
            </a:r>
            <a:r>
              <a:rPr lang="pt-BR" sz="28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Cabe aos formandos acessarem o grupo para organização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Por meio desse grupo, os formandos de cada curso se reconhecem e passam a realizar votação de quem será a comissão de formatura, para preenchimento do formulário de envio ao Núcleo RP.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Composição por curso: presidente + dois integrantes (indicação), ou pode seguir uma única comissão do agrupamento. </a:t>
            </a:r>
            <a:r>
              <a:rPr lang="pt-BR" sz="3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Curso com único formando, este é a comissão, </a:t>
            </a:r>
            <a:r>
              <a:rPr lang="pt-BR" sz="3200" b="1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juramentista</a:t>
            </a:r>
            <a:r>
              <a:rPr lang="pt-BR" sz="3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e orador*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Responsabilidade: por </a:t>
            </a:r>
            <a:r>
              <a:rPr lang="pt-BR" sz="28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solicitar de sala para reuniões 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com a turma, com produtoras, gráficas, para a assinatura de contrato, pagamentos, organização de votações, etc.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Contato direto com a Feevale e com a produtora.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Nas reuniões entre as comissões, devem ser feitas atas e enviadas por e-mail ou no grupo de </a:t>
            </a:r>
            <a:r>
              <a:rPr lang="pt-BR" sz="28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whatsapp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da turma  a </a:t>
            </a:r>
            <a:r>
              <a:rPr lang="pt-BR" sz="28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todos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os formandos.</a:t>
            </a:r>
          </a:p>
        </p:txBody>
      </p:sp>
    </p:spTree>
    <p:extLst>
      <p:ext uri="{BB962C8B-B14F-4D97-AF65-F5344CB8AC3E}">
        <p14:creationId xmlns:p14="http://schemas.microsoft.com/office/powerpoint/2010/main" val="1073537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4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430888" y="2019017"/>
            <a:ext cx="14503778" cy="710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PRAZO PARA ENVIO DO FORMULÁRIO </a:t>
            </a:r>
          </a:p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 COMISSÃO DE FORMATURA</a:t>
            </a:r>
          </a:p>
          <a:p>
            <a:pPr algn="ctr"/>
            <a:endParaRPr lang="pt-BR" sz="7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7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venir LT Std 55 Roman" panose="020B0503020203020204"/>
              </a:rPr>
              <a:t>Quem tiver definição de orador nessa data, importante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venir LT Std 55 Roman" panose="020B0503020203020204"/>
              </a:rPr>
              <a:t>informar para participar da reunião</a:t>
            </a:r>
            <a:r>
              <a:rPr lang="pt-BR" sz="6600" b="1" dirty="0">
                <a:solidFill>
                  <a:schemeClr val="bg1"/>
                </a:solidFill>
                <a:latin typeface="Avenir LT Std 55 Roman" panose="020B0503020203020204"/>
              </a:rPr>
              <a:t>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venir LT Std 55 Roman" panose="020B0503020203020204"/>
              </a:rPr>
              <a:t>https://www.feevale.br/institucional/formaturas/20223-20224-e-202202-verao</a:t>
            </a:r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53329" y="4746066"/>
            <a:ext cx="5612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anose="020B0503020203020204" pitchFamily="34" charset="0"/>
              </a:rPr>
              <a:t>ATÉ 07 DE AGOSTO</a:t>
            </a:r>
          </a:p>
        </p:txBody>
      </p:sp>
    </p:spTree>
    <p:extLst>
      <p:ext uri="{BB962C8B-B14F-4D97-AF65-F5344CB8AC3E}">
        <p14:creationId xmlns:p14="http://schemas.microsoft.com/office/powerpoint/2010/main" val="340390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" y="0"/>
            <a:ext cx="15119350" cy="106889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77790" y="705844"/>
            <a:ext cx="12961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IMPORTANTE</a:t>
            </a:r>
          </a:p>
          <a:p>
            <a:pPr algn="ctr"/>
            <a:endParaRPr lang="pt-BR" sz="1000" b="1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  <a:p>
            <a:pPr algn="ctr"/>
            <a:r>
              <a:rPr lang="pt-BR" sz="5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PORTARIA</a:t>
            </a:r>
            <a:r>
              <a:rPr lang="pt-BR" sz="5200" b="1" dirty="0">
                <a:solidFill>
                  <a:schemeClr val="bg1"/>
                </a:solidFill>
                <a:latin typeface="Avenir LT Std 55 Roman"/>
              </a:rPr>
              <a:t> MEC nº 1.095, CAPÍTULO V, Seção II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09851" y="3466359"/>
            <a:ext cx="1329731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Da validade dos atos de expedição e registro de diplomas:</a:t>
            </a:r>
          </a:p>
          <a:p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Art. 25. 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 validade dos diplomas depende dos requisitos exigidos na legislação e da regularidade dos procedimentos de expedição e registro adotados pelas IES.</a:t>
            </a:r>
          </a:p>
          <a:p>
            <a:pPr algn="just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5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§ 2º A colação de grau (solene ou gabinete) é requisito obrigatório para expedição do diploma.</a:t>
            </a:r>
          </a:p>
          <a:p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88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7" y="-4279"/>
            <a:ext cx="15129507" cy="106960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71470" y="1135552"/>
            <a:ext cx="1089727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ATRIBUIÇÕES DA</a:t>
            </a:r>
          </a:p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COMISSÃO DE FORMATURA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89436" y="3641055"/>
            <a:ext cx="12155906" cy="532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Ser interlocutor das decisões do grupo de formandos.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Organizar reuniões ou registrar por e-mail definições que devem ser tomadas coletivamente, envolvendo todos os formandos, como: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- Contratação da produtora.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- Contratação da gráfica – convite se houver.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- Escolha da arte do convite, camiseta, etc.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- Escolha de paraninfo, homenageados, orador e </a:t>
            </a:r>
            <a:r>
              <a:rPr lang="pt-BR" sz="30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juramentista</a:t>
            </a: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, por votação e preenchimento do formulário geral, para envio.</a:t>
            </a:r>
          </a:p>
        </p:txBody>
      </p:sp>
    </p:spTree>
    <p:extLst>
      <p:ext uri="{BB962C8B-B14F-4D97-AF65-F5344CB8AC3E}">
        <p14:creationId xmlns:p14="http://schemas.microsoft.com/office/powerpoint/2010/main" val="57474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2335231" y="1673498"/>
            <a:ext cx="10535576" cy="8032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PRAZO PARA ENVIO DO </a:t>
            </a:r>
          </a:p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FORMULÁRIO GERAL</a:t>
            </a: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venir LT Std 55 Roman" panose="020B0503020203020204"/>
              </a:rPr>
              <a:t>PARANINFOS | HOMENAGEADOS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venir LT Std 55 Roman" panose="020B0503020203020204"/>
              </a:rPr>
              <a:t> ORADORES | JURAMENTISTAS</a:t>
            </a:r>
          </a:p>
          <a:p>
            <a:pPr algn="ctr"/>
            <a:endParaRPr lang="pt-BR" sz="36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venir LT Std 55 Roman" panose="020B0503020203020204"/>
              </a:rPr>
              <a:t>https://www.feevale.br/institucional/formaturas/20223-20224-e-202202-verao</a:t>
            </a:r>
            <a:r>
              <a:rPr lang="pt-BR" sz="5400" b="1" dirty="0">
                <a:solidFill>
                  <a:schemeClr val="bg1"/>
                </a:solidFill>
                <a:latin typeface="Avenir LT Std 55 Roman" panose="020B0503020203020204"/>
              </a:rPr>
              <a:t> </a:t>
            </a:r>
          </a:p>
          <a:p>
            <a:pPr algn="ctr"/>
            <a:endParaRPr lang="pt-BR" sz="4800" b="1" dirty="0">
              <a:solidFill>
                <a:schemeClr val="bg1"/>
              </a:solidFill>
              <a:latin typeface="Avenir LT Std 55 Roman" panose="020B050302020302020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17662" y="4769842"/>
            <a:ext cx="63707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anose="020B0503020203020204" pitchFamily="34" charset="0"/>
              </a:rPr>
              <a:t>ATÉ 04 DE SETEMBRO</a:t>
            </a:r>
          </a:p>
        </p:txBody>
      </p:sp>
    </p:spTree>
    <p:extLst>
      <p:ext uri="{BB962C8B-B14F-4D97-AF65-F5344CB8AC3E}">
        <p14:creationId xmlns:p14="http://schemas.microsoft.com/office/powerpoint/2010/main" val="14516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8" y="9607"/>
            <a:ext cx="15129507" cy="10696092"/>
          </a:xfrm>
        </p:spPr>
      </p:pic>
      <p:sp>
        <p:nvSpPr>
          <p:cNvPr id="5" name="Retângulo 4"/>
          <p:cNvSpPr/>
          <p:nvPr/>
        </p:nvSpPr>
        <p:spPr>
          <a:xfrm>
            <a:off x="1194273" y="789156"/>
            <a:ext cx="104293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ATRIBUIÇÕES DA FEEVALE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94273" y="2681610"/>
            <a:ext cx="1316911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Sorteio do Calendário de Formaturas.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Reunião com as comissões de formatura e os oradores.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Reserva de sala para reunião das turmas </a:t>
            </a:r>
            <a:r>
              <a:rPr lang="pt-BR" sz="24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(encaminhar solicitação por e-mail com 3 dias de antecedência).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Organização do calendário para provas de toga.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Auxilio nas informações para os convites de formatura.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Organização dos grupos de </a:t>
            </a:r>
            <a:r>
              <a:rPr lang="pt-BR" sz="33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Whatsapp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de cada cerimônia.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“Correção” dos discursos dos oradores e paraninfos.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Envio de orientações aos paraninfos e professores homenageados.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Adequação da solenidade à necessidades especiais e questões de saúde.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94273" y="1704910"/>
            <a:ext cx="6272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DURANTE O PROCESSO</a:t>
            </a:r>
          </a:p>
        </p:txBody>
      </p:sp>
    </p:spTree>
    <p:extLst>
      <p:ext uri="{BB962C8B-B14F-4D97-AF65-F5344CB8AC3E}">
        <p14:creationId xmlns:p14="http://schemas.microsoft.com/office/powerpoint/2010/main" val="80918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894098" y="1194474"/>
            <a:ext cx="134174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CERIMÔNIA E COLAÇÃO DE GRAU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0157" y="2825626"/>
            <a:ext cx="135582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No dia da formatura, o formando deve chegar ao Teatro com três (3) horas de antecedência à solenidade.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Regras do Teatro: Devido a filmagem e transmissão, o uso de buzinas, cornetas e apitos durante a cerimônia é vetado, bem como, adereços festivos (chuva de prata e confetes). Faixas (sem hastes de madeira/ferro) e balões são permitidos, desde que não atrapalhem a visualização de outros convidados ao longo da cerimônia.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Discursos: A organização da cerimônia é pensada para todos, por isso estipulamos três </a:t>
            </a:r>
            <a:r>
              <a:rPr lang="pt-BR" sz="28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(3) minutos 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para cada um dos discursos: orador, paraninfo e fala institucional.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Fotógrafos contratados não acessam palco e nem camarins. Podem tirar fotos somente do seu lugar de assento e devem obrigatoriamente usar crachá de identificação, disponibilizado no site </a:t>
            </a:r>
            <a:r>
              <a:rPr lang="pt-BR" sz="28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www.feevale.br/formaturas.</a:t>
            </a:r>
          </a:p>
        </p:txBody>
      </p:sp>
    </p:spTree>
    <p:extLst>
      <p:ext uri="{BB962C8B-B14F-4D97-AF65-F5344CB8AC3E}">
        <p14:creationId xmlns:p14="http://schemas.microsoft.com/office/powerpoint/2010/main" val="163118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D45B8D-F6FC-479A-B0B4-6B78FBEC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4" y="-17078"/>
            <a:ext cx="11187083" cy="1060530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011C213-4813-4137-ACFE-F49BF2471F6B}"/>
              </a:ext>
            </a:extLst>
          </p:cNvPr>
          <p:cNvSpPr/>
          <p:nvPr/>
        </p:nvSpPr>
        <p:spPr>
          <a:xfrm>
            <a:off x="2015059" y="10277554"/>
            <a:ext cx="1296144" cy="31067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082792" y="2033538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9139"/>
                </a:solidFill>
              </a:rPr>
              <a:t>www.feevale.br/formaturas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0A57FD-93D5-45AE-91CA-E3356174C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75" y="4399854"/>
            <a:ext cx="4103096" cy="620449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8D5ACF2-925C-4F01-981E-D2D535DC9A2F}"/>
              </a:ext>
            </a:extLst>
          </p:cNvPr>
          <p:cNvSpPr/>
          <p:nvPr/>
        </p:nvSpPr>
        <p:spPr>
          <a:xfrm>
            <a:off x="9503891" y="4409802"/>
            <a:ext cx="4104456" cy="6178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4A7365BD-3EF6-4831-A755-C051B6AF2B9C}"/>
              </a:ext>
            </a:extLst>
          </p:cNvPr>
          <p:cNvSpPr/>
          <p:nvPr/>
        </p:nvSpPr>
        <p:spPr>
          <a:xfrm>
            <a:off x="4463331" y="2895312"/>
            <a:ext cx="2664296" cy="2183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EBAC9CC0-B0AE-4E20-BC92-DDEB559BDC52}"/>
              </a:ext>
            </a:extLst>
          </p:cNvPr>
          <p:cNvSpPr/>
          <p:nvPr/>
        </p:nvSpPr>
        <p:spPr>
          <a:xfrm>
            <a:off x="4247307" y="2895312"/>
            <a:ext cx="2376264" cy="21834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838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34317" y="1264982"/>
            <a:ext cx="73191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PULSEIRAS DE ACESSO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14579" y="2624904"/>
            <a:ext cx="126014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É obrigatória a apresentação da pulseira para acesso às dependências do Teatro Feevale.</a:t>
            </a:r>
          </a:p>
          <a:p>
            <a:pPr algn="just"/>
            <a:endParaRPr lang="pt-BR" sz="3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Serão entregues 1300 pulseiras plateia geral e 400 pulseiras VIPs previamente à formatura, as quais devem ser distribuídas igualmente a todos os formandos. Essa organização se dará diretamente entre formandos e produtora.</a:t>
            </a:r>
          </a:p>
          <a:p>
            <a:pPr algn="just"/>
            <a:endParaRPr lang="pt-BR" sz="3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 distribuição prévia aos convidados garante a comodidade.</a:t>
            </a:r>
          </a:p>
          <a:p>
            <a:pPr algn="just"/>
            <a:endParaRPr lang="pt-BR" sz="3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Os fotógrafos particulares devem ser contabilizados na distribuição dos ingressos.</a:t>
            </a:r>
          </a:p>
          <a:p>
            <a:pPr algn="just"/>
            <a:endParaRPr lang="pt-BR" sz="3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endParaRPr lang="pt-BR" sz="3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PS: Para formaturas utilizamos 1700 lugares devido aos acessos ao palco pela plateia e assentos destinados a conselhos profissionais, coordenadores e homenageados com acompanhantes.</a:t>
            </a:r>
          </a:p>
        </p:txBody>
      </p:sp>
    </p:spTree>
    <p:extLst>
      <p:ext uri="{BB962C8B-B14F-4D97-AF65-F5344CB8AC3E}">
        <p14:creationId xmlns:p14="http://schemas.microsoft.com/office/powerpoint/2010/main" val="1517923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32856" y="1025426"/>
            <a:ext cx="13053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CONTRATAÇÃO DE PRODUTORAS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32856" y="2426379"/>
            <a:ext cx="1250348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 relação das produtoras, bem como, as indicações de necessidades de contratação para a cerimônia solene, estão disponíveis em </a:t>
            </a:r>
            <a:r>
              <a:rPr lang="pt-BR" sz="33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www.feevale.br/formaturas.</a:t>
            </a:r>
          </a:p>
          <a:p>
            <a:pPr algn="just"/>
            <a:endParaRPr lang="pt-BR" sz="1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Agrupamentos devem contratar a mesma produtora, ou seja, um produtora por solenidade.</a:t>
            </a:r>
          </a:p>
          <a:p>
            <a:pPr algn="just"/>
            <a:endParaRPr lang="pt-BR" sz="1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Para negociação podemos colocar as comissões em contato (mesma produtora ao dia).</a:t>
            </a:r>
          </a:p>
          <a:p>
            <a:pPr algn="just"/>
            <a:endParaRPr lang="pt-BR" sz="1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endParaRPr lang="pt-BR" sz="1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 Feevale </a:t>
            </a:r>
            <a:r>
              <a:rPr lang="pt-B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não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se responsabiliza pelos serviços prestados por empresas contratadas.</a:t>
            </a:r>
          </a:p>
          <a:p>
            <a:pPr algn="just"/>
            <a:endParaRPr lang="pt-BR" sz="1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Produtoras que não atuaram na Feevale (portfólio, documentos, reunião e termo assinado).</a:t>
            </a:r>
          </a:p>
        </p:txBody>
      </p:sp>
    </p:spTree>
    <p:extLst>
      <p:ext uri="{BB962C8B-B14F-4D97-AF65-F5344CB8AC3E}">
        <p14:creationId xmlns:p14="http://schemas.microsoft.com/office/powerpoint/2010/main" val="329104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779255" y="305346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9139"/>
                </a:solidFill>
              </a:rPr>
              <a:t>www.feevale.br/formaturas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795217-B25C-40BB-8467-F5FF38027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37" y="1388268"/>
            <a:ext cx="11953875" cy="79152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011C213-4813-4137-ACFE-F49BF2471F6B}"/>
              </a:ext>
            </a:extLst>
          </p:cNvPr>
          <p:cNvSpPr/>
          <p:nvPr/>
        </p:nvSpPr>
        <p:spPr>
          <a:xfrm>
            <a:off x="9647907" y="8010202"/>
            <a:ext cx="2592288" cy="50405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80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4453023" y="3185666"/>
            <a:ext cx="62133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SORTEIO DE DATAS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24903" y="2345917"/>
            <a:ext cx="746954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5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CALENDÁRIO DE FORMATURAS 2023/02</a:t>
            </a:r>
          </a:p>
        </p:txBody>
      </p:sp>
      <p:sp>
        <p:nvSpPr>
          <p:cNvPr id="7" name="Retângulo 6"/>
          <p:cNvSpPr/>
          <p:nvPr/>
        </p:nvSpPr>
        <p:spPr>
          <a:xfrm>
            <a:off x="4342927" y="5009308"/>
            <a:ext cx="643349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27 DE JULHO, às 12h</a:t>
            </a:r>
          </a:p>
          <a:p>
            <a:pPr algn="ctr"/>
            <a:r>
              <a:rPr lang="pt-BR" sz="5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www.feevale.br/aovivo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32129" y="7202779"/>
            <a:ext cx="10055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Divulgação do calendário oficial: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31 DE JULHO</a:t>
            </a:r>
            <a:r>
              <a:rPr lang="pt-BR" sz="3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, no site: </a:t>
            </a:r>
            <a:r>
              <a:rPr lang="pt-BR" sz="3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www.feevale.br/formaturas</a:t>
            </a:r>
          </a:p>
        </p:txBody>
      </p:sp>
    </p:spTree>
    <p:extLst>
      <p:ext uri="{BB962C8B-B14F-4D97-AF65-F5344CB8AC3E}">
        <p14:creationId xmlns:p14="http://schemas.microsoft.com/office/powerpoint/2010/main" val="935980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503551" y="1385466"/>
            <a:ext cx="2210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DATAS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35339" y="3683907"/>
            <a:ext cx="9937105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Requerimento de OR.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Prazo final de solicitação de colação de grau.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Sorteio das datas das solenidades.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Divulgação oficial do calendário de formaturas em: </a:t>
            </a:r>
            <a:r>
              <a:rPr lang="pt-BR" sz="25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www.feevale.br/formaturas/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Envio formulário comissão de formatura.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Reunião com as comissões de formatura. </a:t>
            </a:r>
            <a:r>
              <a:rPr lang="pt-BR" sz="25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(À CONFIRMAR)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Envio formulário com definição de orador(a), juramentista, paraninfo(a) e homenageados.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4647" y="4524201"/>
            <a:ext cx="226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24/07/2023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30027" y="5286672"/>
            <a:ext cx="226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latin typeface="Avenir LT 55 Roman" panose="02000903040000020003"/>
              </a:defRPr>
            </a:lvl1pPr>
          </a:lstStyle>
          <a:p>
            <a:r>
              <a:rPr lang="pt-BR" dirty="0">
                <a:latin typeface="Avenir LT Std 55 Roman" panose="020B0503020203020204" pitchFamily="34" charset="0"/>
              </a:rPr>
              <a:t>27/07/2023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35567" y="7146106"/>
            <a:ext cx="225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07/08/2023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39320" y="7908577"/>
            <a:ext cx="225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16/08/2023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51678" y="8658274"/>
            <a:ext cx="238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04/09/2023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630027" y="6036369"/>
            <a:ext cx="226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31/07/2023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05C682-8354-445A-B831-2D76D02FDA75}"/>
              </a:ext>
            </a:extLst>
          </p:cNvPr>
          <p:cNvSpPr txBox="1"/>
          <p:nvPr/>
        </p:nvSpPr>
        <p:spPr>
          <a:xfrm>
            <a:off x="2624647" y="3716649"/>
            <a:ext cx="226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20/07/2023</a:t>
            </a:r>
          </a:p>
        </p:txBody>
      </p:sp>
    </p:spTree>
    <p:extLst>
      <p:ext uri="{BB962C8B-B14F-4D97-AF65-F5344CB8AC3E}">
        <p14:creationId xmlns:p14="http://schemas.microsoft.com/office/powerpoint/2010/main" val="202298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2638478" y="722873"/>
            <a:ext cx="98400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venir LT Std 55 Roman"/>
              </a:rPr>
              <a:t>DIPLOMA E NOME CHAMADA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  <a:latin typeface="Avenir LT Std 55 Roman"/>
              </a:rPr>
              <a:t>CERIMÔNIA DE FORMATURA </a:t>
            </a:r>
            <a:endParaRPr lang="pt-BR" sz="7000" b="1" dirty="0">
              <a:solidFill>
                <a:schemeClr val="bg1"/>
              </a:solidFill>
              <a:latin typeface="Avenir LT Std 55 Roman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1705" y="3006926"/>
            <a:ext cx="14473609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 forma de chamada dos formandos nas cerimônias, segue conforme </a:t>
            </a:r>
          </a:p>
          <a:p>
            <a:pPr algn="ctr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nome de registro. </a:t>
            </a:r>
          </a:p>
          <a:p>
            <a:pPr algn="ctr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Os diplomas são expedidos pelo Registro Acadêmico </a:t>
            </a:r>
            <a:r>
              <a:rPr lang="pt-BR" sz="33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digitalmente, m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antenha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seu nome e e-mail atualizados!</a:t>
            </a:r>
            <a:endParaRPr lang="pt-BR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Std 35 Light" panose="020B0402020203020204" pitchFamily="34" charset="0"/>
            </a:endParaRPr>
          </a:p>
          <a:p>
            <a:pPr algn="ctr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pt-BR" sz="3200" u="sng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Alteração/atualização de nome </a:t>
            </a:r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deve ser apresentando ou encaminhado foto da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(documento válido para atualização)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 carteira de identidade – RG.</a:t>
            </a:r>
            <a:endParaRPr lang="pt-BR" sz="3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endParaRPr lang="pt-BR" sz="3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Encaminhar documento ou atualização de cadastro (e-mail e telefones) via </a:t>
            </a:r>
          </a:p>
          <a:p>
            <a:pPr algn="ctr"/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falecomafeevale@feevale.br, </a:t>
            </a:r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indicando seu nome completo e código de matrícula.</a:t>
            </a:r>
          </a:p>
          <a:p>
            <a:pPr algn="ctr"/>
            <a:endParaRPr lang="pt-BR" sz="3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7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5743312" y="1097434"/>
            <a:ext cx="36327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DÚVIDAS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74571" y="2676663"/>
            <a:ext cx="9970208" cy="458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Entre em contato com o </a:t>
            </a:r>
            <a:r>
              <a:rPr lang="pt-BR" sz="33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Núcleo de Relações Públicas: </a:t>
            </a:r>
          </a:p>
          <a:p>
            <a:pPr algn="ctr">
              <a:lnSpc>
                <a:spcPct val="150000"/>
              </a:lnSpc>
            </a:pPr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Telefone (51) 3586.8800, ramais </a:t>
            </a:r>
            <a:r>
              <a:rPr lang="pt-BR" sz="33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8633 e 6640</a:t>
            </a:r>
          </a:p>
          <a:p>
            <a:pPr algn="ctr">
              <a:lnSpc>
                <a:spcPct val="150000"/>
              </a:lnSpc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E-mail </a:t>
            </a:r>
            <a:r>
              <a:rPr lang="pt-BR" sz="33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formaturas@feevale.br</a:t>
            </a:r>
          </a:p>
          <a:p>
            <a:pPr algn="ctr">
              <a:lnSpc>
                <a:spcPct val="150000"/>
              </a:lnSpc>
            </a:pPr>
            <a:endParaRPr lang="pt-BR" sz="3300" b="1" dirty="0">
              <a:solidFill>
                <a:schemeClr val="bg1"/>
              </a:solidFill>
              <a:latin typeface="Avenir LT 55 Roman" panose="02000903040000020003"/>
            </a:endParaRPr>
          </a:p>
          <a:p>
            <a:pPr algn="ctr">
              <a:lnSpc>
                <a:spcPct val="150000"/>
              </a:lnSpc>
            </a:pPr>
            <a:r>
              <a:rPr lang="pt-BR" sz="33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www.feevale.br/formaturas</a:t>
            </a:r>
          </a:p>
        </p:txBody>
      </p:sp>
    </p:spTree>
    <p:extLst>
      <p:ext uri="{BB962C8B-B14F-4D97-AF65-F5344CB8AC3E}">
        <p14:creationId xmlns:p14="http://schemas.microsoft.com/office/powerpoint/2010/main" val="156882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6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1086297" y="745523"/>
            <a:ext cx="13033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SOLICITAÇÃO</a:t>
            </a:r>
          </a:p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DE COLAÇÃO DE GRAU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74624" y="4946674"/>
            <a:ext cx="997010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anose="020B0503020203020204" pitchFamily="34" charset="0"/>
              </a:rPr>
              <a:t>NECESSÁRIO HORAS COMPLEMENTARES DEFERIDAS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50393" y="6678243"/>
            <a:ext cx="11305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O PRAZO É NECESSÁRIO PARA ORGANIZAÇÃO DOS AGRUPAMENOS E ELABORAÇÃO DO CALENDÁRIO DE FORMATURAS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C8A7848-8137-4597-9023-9B1B2D02AF16}"/>
              </a:ext>
            </a:extLst>
          </p:cNvPr>
          <p:cNvSpPr/>
          <p:nvPr/>
        </p:nvSpPr>
        <p:spPr>
          <a:xfrm>
            <a:off x="2735139" y="4730310"/>
            <a:ext cx="964907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09EBBB4-1C75-4601-B018-C67B6A5AB1ED}"/>
              </a:ext>
            </a:extLst>
          </p:cNvPr>
          <p:cNvSpPr/>
          <p:nvPr/>
        </p:nvSpPr>
        <p:spPr>
          <a:xfrm>
            <a:off x="4058222" y="4814113"/>
            <a:ext cx="6968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55 Roman" panose="020B0503020203020204" pitchFamily="34" charset="0"/>
              </a:rPr>
              <a:t>DE 26 DE JUNHO A 24 DE JULHO</a:t>
            </a:r>
          </a:p>
        </p:txBody>
      </p:sp>
    </p:spTree>
    <p:extLst>
      <p:ext uri="{BB962C8B-B14F-4D97-AF65-F5344CB8AC3E}">
        <p14:creationId xmlns:p14="http://schemas.microsoft.com/office/powerpoint/2010/main" val="173544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" y="-14414"/>
            <a:ext cx="15119350" cy="106889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78955" y="1278479"/>
            <a:ext cx="12961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HORAS </a:t>
            </a:r>
            <a: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55 Roman" panose="020B0503020203020204" pitchFamily="34" charset="0"/>
              </a:rPr>
              <a:t>COMPLEMENTARES</a:t>
            </a:r>
            <a:endParaRPr lang="pt-B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Std 55 Roma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2503" y="2456119"/>
            <a:ext cx="13297318" cy="229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sz="33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Resolução Reitoria Nº 14/2019 - Art. 5.°.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 O(a) acadêmico(a) que tiver pendência de atividades complementares até dia 24/07,</a:t>
            </a:r>
            <a:r>
              <a:rPr lang="pt-BR" sz="3300" b="1" u="sng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terá o processo de solicitação de colação de grau, automaticamente cancelado.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7C8A8FD-9592-476C-9CCA-44CD5F1790AF}"/>
              </a:ext>
            </a:extLst>
          </p:cNvPr>
          <p:cNvSpPr/>
          <p:nvPr/>
        </p:nvSpPr>
        <p:spPr>
          <a:xfrm>
            <a:off x="918563" y="5382862"/>
            <a:ext cx="12961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55 Roman" panose="020B0503020203020204" pitchFamily="34" charset="0"/>
              </a:rPr>
              <a:t>PROVA DE PROFICIÊNCIA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1D721E-9202-4F7D-8876-D5FEF5539B42}"/>
              </a:ext>
            </a:extLst>
          </p:cNvPr>
          <p:cNvSpPr txBox="1"/>
          <p:nvPr/>
        </p:nvSpPr>
        <p:spPr>
          <a:xfrm>
            <a:off x="918563" y="6352753"/>
            <a:ext cx="13297318" cy="229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Conforme Projeto Pedagógico do Curso (PPC), os formandos de </a:t>
            </a:r>
            <a:r>
              <a:rPr lang="pt-BR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Turismo</a:t>
            </a:r>
            <a:r>
              <a:rPr lang="pt-BR" sz="33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devem realizar prova de proficiência para estarem aptos a colar o grau.</a:t>
            </a:r>
          </a:p>
          <a:p>
            <a:pPr algn="ctr" fontAlgn="base">
              <a:lnSpc>
                <a:spcPct val="150000"/>
              </a:lnSpc>
            </a:pPr>
            <a:r>
              <a:rPr lang="pt-BR" sz="33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Acompanhe as próximas datas em www.feevale.br/idiomas 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269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8341DF5E-BD06-47E7-B274-9092D9B8F1F5}"/>
              </a:ext>
            </a:extLst>
          </p:cNvPr>
          <p:cNvSpPr txBox="1">
            <a:spLocks/>
          </p:cNvSpPr>
          <p:nvPr/>
        </p:nvSpPr>
        <p:spPr>
          <a:xfrm>
            <a:off x="1411882" y="2681167"/>
            <a:ext cx="12295584" cy="1074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2444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6" dirty="0">
                <a:latin typeface="Arial" panose="020B0604020202020204" pitchFamily="34" charset="0"/>
                <a:cs typeface="Arial" panose="020B0604020202020204" pitchFamily="34" charset="0"/>
              </a:rPr>
              <a:t>Link de Acesso:</a:t>
            </a:r>
          </a:p>
          <a:p>
            <a:r>
              <a:rPr lang="pt-BR" sz="2806" dirty="0">
                <a:hlinkClick r:id="rId2"/>
              </a:rPr>
              <a:t>Feevale | Portal do Aluno</a:t>
            </a:r>
            <a:endParaRPr lang="pt-BR" sz="28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B05798A-66C2-48FB-BE25-71CFEB60FFCF}"/>
              </a:ext>
            </a:extLst>
          </p:cNvPr>
          <p:cNvGrpSpPr/>
          <p:nvPr/>
        </p:nvGrpSpPr>
        <p:grpSpPr>
          <a:xfrm>
            <a:off x="4127885" y="3856222"/>
            <a:ext cx="10095985" cy="5593475"/>
            <a:chOff x="2370762" y="2473478"/>
            <a:chExt cx="6475821" cy="3587797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1A06DD7-9AA8-4EDE-86B7-299BDCA1C6BA}"/>
                </a:ext>
              </a:extLst>
            </p:cNvPr>
            <p:cNvSpPr txBox="1"/>
            <p:nvPr/>
          </p:nvSpPr>
          <p:spPr>
            <a:xfrm>
              <a:off x="6773235" y="3808689"/>
              <a:ext cx="2073348" cy="274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183" dirty="0">
                  <a:solidFill>
                    <a:srgbClr val="0244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Insira seu código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2964D98-563F-42EA-A6FB-9A73DC085717}"/>
                </a:ext>
              </a:extLst>
            </p:cNvPr>
            <p:cNvSpPr txBox="1"/>
            <p:nvPr/>
          </p:nvSpPr>
          <p:spPr>
            <a:xfrm>
              <a:off x="6773235" y="4267376"/>
              <a:ext cx="2073348" cy="4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183" dirty="0">
                  <a:solidFill>
                    <a:srgbClr val="0244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Senha será a mesma do Office365.</a:t>
              </a:r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B84D7B5-8BE5-49E3-ABBC-EFA8E7F51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783" t="18052" r="27072" b="8326"/>
            <a:stretch/>
          </p:blipFill>
          <p:spPr>
            <a:xfrm>
              <a:off x="2370762" y="2473478"/>
              <a:ext cx="4402473" cy="3587797"/>
            </a:xfrm>
            <a:prstGeom prst="rect">
              <a:avLst/>
            </a:prstGeom>
          </p:spPr>
        </p:pic>
      </p:grp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FA82462-3686-449B-9BFE-FCBC943AB8F2}"/>
              </a:ext>
            </a:extLst>
          </p:cNvPr>
          <p:cNvCxnSpPr>
            <a:cxnSpLocks/>
          </p:cNvCxnSpPr>
          <p:nvPr/>
        </p:nvCxnSpPr>
        <p:spPr>
          <a:xfrm flipH="1">
            <a:off x="10082402" y="6177767"/>
            <a:ext cx="90906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D892ECC-AAAF-427E-88C0-6A83EF7A5752}"/>
              </a:ext>
            </a:extLst>
          </p:cNvPr>
          <p:cNvCxnSpPr>
            <a:cxnSpLocks/>
          </p:cNvCxnSpPr>
          <p:nvPr/>
        </p:nvCxnSpPr>
        <p:spPr>
          <a:xfrm flipH="1">
            <a:off x="10084748" y="6982706"/>
            <a:ext cx="90906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882A4DE4-742E-4F18-AD42-EFD6D1561194}"/>
              </a:ext>
            </a:extLst>
          </p:cNvPr>
          <p:cNvSpPr/>
          <p:nvPr/>
        </p:nvSpPr>
        <p:spPr>
          <a:xfrm>
            <a:off x="574899" y="524221"/>
            <a:ext cx="14329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rgbClr val="338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55 Roman" panose="020B0503020203020204" pitchFamily="34" charset="0"/>
              </a:rPr>
              <a:t>REQUERIMENTO </a:t>
            </a:r>
          </a:p>
          <a:p>
            <a:pPr algn="ctr"/>
            <a:r>
              <a:rPr lang="pt-BR" sz="6600" b="1" dirty="0">
                <a:solidFill>
                  <a:srgbClr val="338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55 Roman" panose="020B0503020203020204" pitchFamily="34" charset="0"/>
              </a:rPr>
              <a:t> SOLICITAÇÃO DE COLAÇÃO DE GRAU</a:t>
            </a:r>
            <a:endParaRPr lang="pt-BR" sz="6600" b="1" dirty="0">
              <a:solidFill>
                <a:srgbClr val="338D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063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6"/>
            <a:ext cx="15119350" cy="10688912"/>
          </a:xfrm>
        </p:spPr>
      </p:pic>
    </p:spTree>
    <p:extLst>
      <p:ext uri="{BB962C8B-B14F-4D97-AF65-F5344CB8AC3E}">
        <p14:creationId xmlns:p14="http://schemas.microsoft.com/office/powerpoint/2010/main" val="291875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779255" y="305346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9139"/>
                </a:solidFill>
              </a:rPr>
              <a:t>www.feevale.br/formaturas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901033-AE63-4F44-B5EC-05C3CDD02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9" t="9084" r="3139" b="11480"/>
          <a:stretch/>
        </p:blipFill>
        <p:spPr>
          <a:xfrm>
            <a:off x="1222971" y="1187565"/>
            <a:ext cx="13105456" cy="940069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011C213-4813-4137-ACFE-F49BF2471F6B}"/>
              </a:ext>
            </a:extLst>
          </p:cNvPr>
          <p:cNvSpPr/>
          <p:nvPr/>
        </p:nvSpPr>
        <p:spPr>
          <a:xfrm>
            <a:off x="4391323" y="3257674"/>
            <a:ext cx="2304256" cy="50405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3459FF1-ABD3-4CF9-A440-41D4E8E68A91}"/>
              </a:ext>
            </a:extLst>
          </p:cNvPr>
          <p:cNvSpPr/>
          <p:nvPr/>
        </p:nvSpPr>
        <p:spPr>
          <a:xfrm>
            <a:off x="9503891" y="3257674"/>
            <a:ext cx="2304256" cy="50405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D59F58E-28A8-4CD1-9DC8-13887FBD7468}"/>
              </a:ext>
            </a:extLst>
          </p:cNvPr>
          <p:cNvSpPr/>
          <p:nvPr/>
        </p:nvSpPr>
        <p:spPr>
          <a:xfrm>
            <a:off x="2105033" y="7506146"/>
            <a:ext cx="2790346" cy="72008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DF42FA6-31E5-4C47-B054-44DA5CDC2295}"/>
              </a:ext>
            </a:extLst>
          </p:cNvPr>
          <p:cNvSpPr/>
          <p:nvPr/>
        </p:nvSpPr>
        <p:spPr>
          <a:xfrm>
            <a:off x="7199635" y="7506146"/>
            <a:ext cx="4608512" cy="72008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56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123455" cy="1069181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847707" y="1911564"/>
            <a:ext cx="590745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  <a:latin typeface="Avenir LT Std 55 Roman"/>
              </a:rPr>
              <a:t>FORMATURA EM</a:t>
            </a:r>
          </a:p>
          <a:p>
            <a:r>
              <a:rPr lang="pt-BR" sz="5500" b="1" dirty="0">
                <a:solidFill>
                  <a:schemeClr val="bg1"/>
                </a:solidFill>
                <a:latin typeface="Avenir LT Std 55 Roman"/>
              </a:rPr>
              <a:t>GABINETE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847707" y="3977754"/>
            <a:ext cx="6696064" cy="4175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Teatro Feevale.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Ao longo da semana, à noite.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Cerimônia breve.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Não há toga.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Não há discurso.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Agendada ao final do calendário solene.</a:t>
            </a:r>
          </a:p>
        </p:txBody>
      </p:sp>
    </p:spTree>
    <p:extLst>
      <p:ext uri="{BB962C8B-B14F-4D97-AF65-F5344CB8AC3E}">
        <p14:creationId xmlns:p14="http://schemas.microsoft.com/office/powerpoint/2010/main" val="2509968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2C32875B-81C1-48B0-A576-528D6CE8BA10}" vid="{9950A267-9A7A-4964-966C-8366584935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5680</TotalTime>
  <Words>1784</Words>
  <Application>Microsoft Office PowerPoint</Application>
  <PresentationFormat>Personalizar</PresentationFormat>
  <Paragraphs>258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Avenir LT 55 Roman</vt:lpstr>
      <vt:lpstr>Avenir LT Std 35 Light</vt:lpstr>
      <vt:lpstr>Avenir LT Std 55 Roman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Feevale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Carolinne Rangel</dc:creator>
  <cp:lastModifiedBy>Cinthia Thais Amaral Da Rocha</cp:lastModifiedBy>
  <cp:revision>119</cp:revision>
  <dcterms:created xsi:type="dcterms:W3CDTF">2019-05-16T17:24:21Z</dcterms:created>
  <dcterms:modified xsi:type="dcterms:W3CDTF">2023-07-12T19:05:05Z</dcterms:modified>
</cp:coreProperties>
</file>